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40" r:id="rId16"/>
    <p:sldId id="541" r:id="rId17"/>
    <p:sldId id="542" r:id="rId18"/>
    <p:sldId id="543" r:id="rId19"/>
    <p:sldId id="544" r:id="rId20"/>
    <p:sldId id="545" r:id="rId21"/>
    <p:sldId id="546" r:id="rId22"/>
    <p:sldId id="547" r:id="rId23"/>
    <p:sldId id="548" r:id="rId24"/>
    <p:sldId id="549" r:id="rId25"/>
    <p:sldId id="550" r:id="rId26"/>
    <p:sldId id="553" r:id="rId27"/>
    <p:sldId id="551" r:id="rId28"/>
    <p:sldId id="552" r:id="rId29"/>
    <p:sldId id="526" r:id="rId30"/>
    <p:sldId id="534" r:id="rId31"/>
    <p:sldId id="527" r:id="rId32"/>
    <p:sldId id="528" r:id="rId33"/>
    <p:sldId id="529" r:id="rId34"/>
    <p:sldId id="530" r:id="rId35"/>
    <p:sldId id="533" r:id="rId36"/>
    <p:sldId id="535" r:id="rId37"/>
    <p:sldId id="558" r:id="rId38"/>
    <p:sldId id="554" r:id="rId39"/>
    <p:sldId id="555" r:id="rId40"/>
    <p:sldId id="557" r:id="rId41"/>
    <p:sldId id="537" r:id="rId42"/>
    <p:sldId id="512" r:id="rId43"/>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36"/>
  </p:normalViewPr>
  <p:slideViewPr>
    <p:cSldViewPr>
      <p:cViewPr varScale="1">
        <p:scale>
          <a:sx n="165" d="100"/>
          <a:sy n="165" d="100"/>
        </p:scale>
        <p:origin x="352" y="200"/>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s://364840684323.signin.aws.amazon.com/conso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a:ea typeface="ＭＳ Ｐゴシック" charset="0"/>
              </a:rPr>
              <a:t>We then cloned this, and made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0338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"EC2" </a:t>
            </a:r>
            <a:r>
              <a:rPr lang="en-US" dirty="0" smtClean="0"/>
              <a:t>service</a:t>
            </a:r>
            <a:endParaRPr lang="en-US" dirty="0"/>
          </a:p>
        </p:txBody>
      </p:sp>
      <p:pic>
        <p:nvPicPr>
          <p:cNvPr id="4" name="Content Placeholder 3" descr="Screenshot 2015-11-13 21.18.00.png"/>
          <p:cNvPicPr>
            <a:picLocks noGrp="1" noChangeAspect="1"/>
          </p:cNvPicPr>
          <p:nvPr>
            <p:ph idx="1"/>
          </p:nvPr>
        </p:nvPicPr>
        <p:blipFill>
          <a:blip r:embed="rId2">
            <a:extLst>
              <a:ext uri="{28A0092B-C50C-407E-A947-70E740481C1C}">
                <a14:useLocalDpi xmlns:a14="http://schemas.microsoft.com/office/drawing/2010/main" val="0"/>
              </a:ext>
            </a:extLst>
          </a:blip>
          <a:srcRect t="-3751" b="-3751"/>
          <a:stretch>
            <a:fillRect/>
          </a:stretch>
        </p:blipFill>
        <p:spPr/>
      </p:pic>
      <p:cxnSp>
        <p:nvCxnSpPr>
          <p:cNvPr id="5" name="Straight Arrow Connector 4"/>
          <p:cNvCxnSpPr/>
          <p:nvPr/>
        </p:nvCxnSpPr>
        <p:spPr>
          <a:xfrm flipH="1">
            <a:off x="827584" y="25649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708920"/>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028384" y="198884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2015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a:t>cshl_seqtec_2015_v3 - ami-58031239</a:t>
            </a:r>
            <a:r>
              <a:rPr lang="en-US" dirty="0" smtClean="0"/>
              <a:t> (US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a:t>
            </a:r>
            <a:r>
              <a:rPr lang="en-US" dirty="0"/>
              <a:t>" 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Obi </a:t>
            </a:r>
            <a:r>
              <a:rPr lang="en-US" sz="1600" dirty="0" smtClean="0">
                <a:latin typeface="Calibri"/>
                <a:ea typeface="+mj-ea"/>
                <a:cs typeface="Calibri"/>
              </a:rPr>
              <a:t>Griffith</a:t>
            </a:r>
          </a:p>
          <a:p>
            <a:pPr fontAlgn="auto">
              <a:spcAft>
                <a:spcPts val="0"/>
              </a:spcAft>
              <a:buFont typeface="Arial" pitchFamily="34" charset="0"/>
              <a:buNone/>
              <a:defRPr/>
            </a:pPr>
            <a:r>
              <a:rPr lang="en-US" sz="1600" dirty="0" smtClean="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smtClean="0">
                <a:ln w="1270">
                  <a:solidFill>
                    <a:schemeClr val="tx1">
                      <a:alpha val="38000"/>
                    </a:schemeClr>
                  </a:solidFill>
                </a:ln>
                <a:latin typeface="Calibri"/>
                <a:ea typeface="+mn-ea"/>
                <a:cs typeface="Calibri"/>
              </a:rPr>
              <a:t>November </a:t>
            </a:r>
            <a:r>
              <a:rPr lang="en-US" sz="1400" dirty="0" smtClean="0">
                <a:ln w="1270">
                  <a:solidFill>
                    <a:schemeClr val="tx1">
                      <a:alpha val="38000"/>
                    </a:schemeClr>
                  </a:solidFill>
                </a:ln>
                <a:latin typeface="Calibri"/>
                <a:ea typeface="+mn-ea"/>
                <a:cs typeface="Calibri"/>
              </a:rPr>
              <a:t>7 </a:t>
            </a:r>
            <a:r>
              <a:rPr lang="en-US" sz="1400" dirty="0">
                <a:ln w="1270">
                  <a:solidFill>
                    <a:schemeClr val="tx1">
                      <a:alpha val="38000"/>
                    </a:schemeClr>
                  </a:solidFill>
                </a:ln>
                <a:latin typeface="Calibri"/>
                <a:ea typeface="+mn-ea"/>
                <a:cs typeface="Calibri"/>
              </a:rPr>
              <a:t>- </a:t>
            </a:r>
            <a:r>
              <a:rPr lang="en-US" sz="1400" dirty="0" smtClean="0">
                <a:ln w="1270">
                  <a:solidFill>
                    <a:schemeClr val="tx1">
                      <a:alpha val="38000"/>
                    </a:schemeClr>
                  </a:solidFill>
                </a:ln>
                <a:latin typeface="Calibri"/>
                <a:ea typeface="+mn-ea"/>
                <a:cs typeface="Calibri"/>
              </a:rPr>
              <a:t>20</a:t>
            </a:r>
            <a:r>
              <a:rPr lang="en-US" sz="1400" smtClean="0">
                <a:ln w="1270">
                  <a:solidFill>
                    <a:schemeClr val="tx1">
                      <a:alpha val="38000"/>
                    </a:schemeClr>
                  </a:solidFill>
                </a:ln>
                <a:latin typeface="Calibri"/>
                <a:ea typeface="+mn-ea"/>
                <a:cs typeface="Calibri"/>
              </a:rPr>
              <a:t>, 2016</a:t>
            </a:r>
            <a:endParaRPr lang="en-US" sz="1400" dirty="0" smtClean="0">
              <a:ln w="1270">
                <a:solidFill>
                  <a:schemeClr val="tx1">
                    <a:alpha val="38000"/>
                  </a:schemeClr>
                </a:solidFill>
              </a:ln>
              <a:latin typeface="Calibri"/>
              <a:ea typeface="+mn-ea"/>
              <a:cs typeface="Calibri"/>
            </a:endParaRP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(500GB)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87624" y="4149080"/>
            <a:ext cx="6360485" cy="461665"/>
          </a:xfrm>
          <a:prstGeom prst="rect">
            <a:avLst/>
          </a:prstGeom>
          <a:noFill/>
        </p:spPr>
        <p:txBody>
          <a:bodyPr wrap="none" rtlCol="0">
            <a:spAutoFit/>
          </a:bodyPr>
          <a:lstStyle/>
          <a:p>
            <a:r>
              <a:rPr lang="en-US" dirty="0" smtClean="0"/>
              <a:t>Important: Don’t forget to name your instance</a:t>
            </a:r>
            <a:endParaRPr lang="en-US"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Select an Existing Security Group, choose "SSH_HTTP_8081_IN_ALL_OUT". Then hit "Review and Launch". </a:t>
            </a:r>
          </a:p>
        </p:txBody>
      </p:sp>
      <p:pic>
        <p:nvPicPr>
          <p:cNvPr id="4" name="Content Placeholder 3" descr="Screenshot 2015-11-13 21.36.54.png"/>
          <p:cNvPicPr>
            <a:picLocks noGrp="1" noChangeAspect="1"/>
          </p:cNvPicPr>
          <p:nvPr>
            <p:ph idx="1"/>
          </p:nvPr>
        </p:nvPicPr>
        <p:blipFill>
          <a:blip r:embed="rId2">
            <a:extLst>
              <a:ext uri="{28A0092B-C50C-407E-A947-70E740481C1C}">
                <a14:useLocalDpi xmlns:a14="http://schemas.microsoft.com/office/drawing/2010/main" val="0"/>
              </a:ext>
            </a:extLst>
          </a:blip>
          <a:srcRect t="-5459" b="-5459"/>
          <a:stretch>
            <a:fillRect/>
          </a:stretch>
        </p:blipFill>
        <p:spPr/>
      </p:pic>
      <p:cxnSp>
        <p:nvCxnSpPr>
          <p:cNvPr id="5" name="Straight Arrow Connector 4"/>
          <p:cNvCxnSpPr/>
          <p:nvPr/>
        </p:nvCxnSpPr>
        <p:spPr>
          <a:xfrm flipH="1">
            <a:off x="3553530" y="318831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804248" y="384871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956376" y="5768277"/>
            <a:ext cx="1008112"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existing key pair: "CSHL" and then Launch.</a:t>
            </a:r>
          </a:p>
        </p:txBody>
      </p:sp>
      <p:pic>
        <p:nvPicPr>
          <p:cNvPr id="4" name="Content Placeholder 3" descr="Screenshot 2015-11-13 21.44.36.png"/>
          <p:cNvPicPr>
            <a:picLocks noGrp="1" noChangeAspect="1"/>
          </p:cNvPicPr>
          <p:nvPr>
            <p:ph idx="1"/>
          </p:nvPr>
        </p:nvPicPr>
        <p:blipFill>
          <a:blip r:embed="rId2">
            <a:extLst>
              <a:ext uri="{28A0092B-C50C-407E-A947-70E740481C1C}">
                <a14:useLocalDpi xmlns:a14="http://schemas.microsoft.com/office/drawing/2010/main" val="0"/>
              </a:ext>
            </a:extLst>
          </a:blip>
          <a:srcRect t="-5382" b="-5382"/>
          <a:stretch>
            <a:fillRect/>
          </a:stretch>
        </p:blipFill>
        <p:spPr/>
      </p:pic>
      <p:cxnSp>
        <p:nvCxnSpPr>
          <p:cNvPr id="5" name="Straight Arrow Connector 4"/>
          <p:cNvCxnSpPr/>
          <p:nvPr/>
        </p:nvCxnSpPr>
        <p:spPr>
          <a:xfrm flipH="1">
            <a:off x="3755252" y="41244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2511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86003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23249" y="5055115"/>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IP address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Tree>
    <p:extLst>
      <p:ext uri="{BB962C8B-B14F-4D97-AF65-F5344CB8AC3E}">
        <p14:creationId xmlns:p14="http://schemas.microsoft.com/office/powerpoint/2010/main" val="9588426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18503966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59644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INSTANCE IP ADDRESS]</a:t>
            </a:r>
          </a:p>
        </p:txBody>
      </p:sp>
    </p:spTree>
    <p:extLst>
      <p:ext uri="{BB962C8B-B14F-4D97-AF65-F5344CB8AC3E}">
        <p14:creationId xmlns:p14="http://schemas.microsoft.com/office/powerpoint/2010/main" val="1837446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5647700" cy="461665"/>
          </a:xfrm>
          <a:prstGeom prst="rect">
            <a:avLst/>
          </a:prstGeom>
          <a:noFill/>
        </p:spPr>
        <p:txBody>
          <a:bodyPr wrap="none" rtlCol="0">
            <a:spAutoFit/>
          </a:bodyPr>
          <a:lstStyle/>
          <a:p>
            <a:r>
              <a:rPr lang="en-US" dirty="0"/>
              <a:t>http:/</a:t>
            </a:r>
            <a:r>
              <a:rPr lang="en-US" dirty="0" smtClean="0"/>
              <a:t>/[YOUR INSTANCE IP ADDRESS]/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2770961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a:t>
            </a:r>
            <a:r>
              <a:rPr lang="en-US" sz="2400" dirty="0" smtClean="0"/>
              <a:t>hen </a:t>
            </a:r>
            <a:r>
              <a:rPr lang="en-US" sz="2400" dirty="0"/>
              <a:t>you </a:t>
            </a:r>
            <a:r>
              <a:rPr lang="en-US" sz="2400" dirty="0" smtClean="0"/>
              <a:t>restart </a:t>
            </a:r>
            <a:r>
              <a:rPr lang="en-US" sz="2400" dirty="0"/>
              <a:t>your instance you will need to find your </a:t>
            </a:r>
            <a:r>
              <a:rPr lang="en-US" sz="2400" dirty="0" smtClean="0"/>
              <a:t>new IP address. Select your instance and “Connect” or look in Description tab. Then go back to instructions for “Logging into your instance”</a:t>
            </a:r>
            <a:endParaRPr lang="en-US" sz="24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9984</TotalTime>
  <Words>1382</Words>
  <Application>Microsoft Macintosh PowerPoint</Application>
  <PresentationFormat>On-screen Show (4:3)</PresentationFormat>
  <Paragraphs>189</Paragraphs>
  <Slides>42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ＭＳ Ｐゴシック</vt:lpstr>
      <vt:lpstr>Segoe UI</vt:lpstr>
      <vt:lpstr>ヒラギノ角ゴ ProN W3</vt:lpstr>
      <vt:lpstr>Arial</vt: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2015 AMI in the Community AMIs</vt:lpstr>
      <vt:lpstr>Choose ”m4.2xlarge" instance type, then "Next: Configure Instance Details".</vt:lpstr>
      <vt:lpstr>Select "Protect against accidental termination", then "Next: Add Storage".</vt:lpstr>
      <vt:lpstr>You should see "snap-xxxxxxx" (32GB) and "snap-xxxxxxx" (500GB) as the two storage volumes selected. Then, "Next: Tag Instance"</vt:lpstr>
      <vt:lpstr>Create a tag like “Name=ObiGriffith” [use your own name]. Then hit "Next: Configure Security Group".</vt:lpstr>
      <vt:lpstr>Select an Existing Security Group, choose "SSH_HTTP_8081_IN_ALL_OUT". Then hit "Review and Launch". </vt:lpstr>
      <vt:lpstr>Review the details of your instance, note the warnings, then hit Launch</vt:lpstr>
      <vt:lpstr>Choose an existing key pair: "CSHL" and then Launch.</vt:lpstr>
      <vt:lpstr>View Instances to see your new instance spinning up!</vt:lpstr>
      <vt:lpstr>Find YOUR instance, select it, and then hit connect for instructions on how to connect</vt:lpstr>
      <vt:lpstr>Take note of your IP address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Obi</cp:lastModifiedBy>
  <cp:revision>670</cp:revision>
  <dcterms:created xsi:type="dcterms:W3CDTF">2011-11-14T19:50:16Z</dcterms:created>
  <dcterms:modified xsi:type="dcterms:W3CDTF">2016-11-10T21:20:47Z</dcterms:modified>
</cp:coreProperties>
</file>